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HK Modular" charset="1" panose="00000800000000000000"/>
      <p:regular r:id="rId12"/>
    </p:embeddedFont>
    <p:embeddedFont>
      <p:font typeface="Open Sans" charset="1" panose="020B0606030504020204"/>
      <p:regular r:id="rId13"/>
    </p:embeddedFont>
    <p:embeddedFont>
      <p:font typeface="Open Sans Bold" charset="1" panose="020B0806030504020204"/>
      <p:regular r:id="rId14"/>
    </p:embeddedFont>
    <p:embeddedFont>
      <p:font typeface="Open Sans Italics" charset="1" panose="020B0606030504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https://zodfromdeepweb.com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https://zodfromdeepweb.com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https://zodfromdeepweb.com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.png" Type="http://schemas.openxmlformats.org/officeDocument/2006/relationships/image"/><Relationship Id="rId4" Target="https://zodfromdeepweb.com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https://zodfromdeepweb.com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https://zodfromdeepweb.com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8610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27451" y="0"/>
            <a:ext cx="3158203" cy="2795010"/>
          </a:xfrm>
          <a:custGeom>
            <a:avLst/>
            <a:gdLst/>
            <a:ahLst/>
            <a:cxnLst/>
            <a:rect r="r" b="b" t="t" l="l"/>
            <a:pathLst>
              <a:path h="2795010" w="3158203">
                <a:moveTo>
                  <a:pt x="0" y="0"/>
                </a:moveTo>
                <a:lnTo>
                  <a:pt x="3158203" y="0"/>
                </a:lnTo>
                <a:lnTo>
                  <a:pt x="3158203" y="2795010"/>
                </a:lnTo>
                <a:lnTo>
                  <a:pt x="0" y="279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09489" y="0"/>
            <a:ext cx="3158203" cy="2795010"/>
          </a:xfrm>
          <a:custGeom>
            <a:avLst/>
            <a:gdLst/>
            <a:ahLst/>
            <a:cxnLst/>
            <a:rect r="r" b="b" t="t" l="l"/>
            <a:pathLst>
              <a:path h="2795010" w="3158203">
                <a:moveTo>
                  <a:pt x="0" y="0"/>
                </a:moveTo>
                <a:lnTo>
                  <a:pt x="3158203" y="0"/>
                </a:lnTo>
                <a:lnTo>
                  <a:pt x="3158203" y="2795010"/>
                </a:lnTo>
                <a:lnTo>
                  <a:pt x="0" y="279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946429" y="0"/>
            <a:ext cx="3158203" cy="2795010"/>
          </a:xfrm>
          <a:custGeom>
            <a:avLst/>
            <a:gdLst/>
            <a:ahLst/>
            <a:cxnLst/>
            <a:rect r="r" b="b" t="t" l="l"/>
            <a:pathLst>
              <a:path h="2795010" w="3158203">
                <a:moveTo>
                  <a:pt x="0" y="0"/>
                </a:moveTo>
                <a:lnTo>
                  <a:pt x="3158203" y="0"/>
                </a:lnTo>
                <a:lnTo>
                  <a:pt x="3158203" y="2795010"/>
                </a:lnTo>
                <a:lnTo>
                  <a:pt x="0" y="279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83368" y="0"/>
            <a:ext cx="3158203" cy="2795010"/>
          </a:xfrm>
          <a:custGeom>
            <a:avLst/>
            <a:gdLst/>
            <a:ahLst/>
            <a:cxnLst/>
            <a:rect r="r" b="b" t="t" l="l"/>
            <a:pathLst>
              <a:path h="2795010" w="3158203">
                <a:moveTo>
                  <a:pt x="0" y="0"/>
                </a:moveTo>
                <a:lnTo>
                  <a:pt x="3158203" y="0"/>
                </a:lnTo>
                <a:lnTo>
                  <a:pt x="3158203" y="2795010"/>
                </a:lnTo>
                <a:lnTo>
                  <a:pt x="0" y="279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20308" y="0"/>
            <a:ext cx="3158203" cy="2795010"/>
          </a:xfrm>
          <a:custGeom>
            <a:avLst/>
            <a:gdLst/>
            <a:ahLst/>
            <a:cxnLst/>
            <a:rect r="r" b="b" t="t" l="l"/>
            <a:pathLst>
              <a:path h="2795010" w="3158203">
                <a:moveTo>
                  <a:pt x="0" y="0"/>
                </a:moveTo>
                <a:lnTo>
                  <a:pt x="3158203" y="0"/>
                </a:lnTo>
                <a:lnTo>
                  <a:pt x="3158203" y="2795010"/>
                </a:lnTo>
                <a:lnTo>
                  <a:pt x="0" y="279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57248" y="0"/>
            <a:ext cx="3158203" cy="2795010"/>
          </a:xfrm>
          <a:custGeom>
            <a:avLst/>
            <a:gdLst/>
            <a:ahLst/>
            <a:cxnLst/>
            <a:rect r="r" b="b" t="t" l="l"/>
            <a:pathLst>
              <a:path h="2795010" w="3158203">
                <a:moveTo>
                  <a:pt x="0" y="0"/>
                </a:moveTo>
                <a:lnTo>
                  <a:pt x="3158203" y="0"/>
                </a:lnTo>
                <a:lnTo>
                  <a:pt x="3158203" y="2795010"/>
                </a:lnTo>
                <a:lnTo>
                  <a:pt x="0" y="279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974543" y="6416501"/>
            <a:ext cx="10338913" cy="650327"/>
            <a:chOff x="0" y="0"/>
            <a:chExt cx="2723006" cy="1712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23006" cy="171280"/>
            </a:xfrm>
            <a:custGeom>
              <a:avLst/>
              <a:gdLst/>
              <a:ahLst/>
              <a:cxnLst/>
              <a:rect r="r" b="b" t="t" l="l"/>
              <a:pathLst>
                <a:path h="171280" w="2723006">
                  <a:moveTo>
                    <a:pt x="0" y="0"/>
                  </a:moveTo>
                  <a:lnTo>
                    <a:pt x="2723006" y="0"/>
                  </a:lnTo>
                  <a:lnTo>
                    <a:pt x="2723006" y="171280"/>
                  </a:lnTo>
                  <a:lnTo>
                    <a:pt x="0" y="17128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723006" cy="228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446016" y="7447829"/>
            <a:ext cx="3395968" cy="700419"/>
          </a:xfrm>
          <a:custGeom>
            <a:avLst/>
            <a:gdLst/>
            <a:ahLst/>
            <a:cxnLst/>
            <a:rect r="r" b="b" t="t" l="l"/>
            <a:pathLst>
              <a:path h="700419" w="3395968">
                <a:moveTo>
                  <a:pt x="0" y="0"/>
                </a:moveTo>
                <a:lnTo>
                  <a:pt x="3395968" y="0"/>
                </a:lnTo>
                <a:lnTo>
                  <a:pt x="3395968" y="700418"/>
                </a:lnTo>
                <a:lnTo>
                  <a:pt x="0" y="7004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56326" y="4311614"/>
            <a:ext cx="16184699" cy="1825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908"/>
              </a:lnSpc>
              <a:spcBef>
                <a:spcPct val="0"/>
              </a:spcBef>
            </a:pPr>
            <a:r>
              <a:rPr lang="en-US" sz="1064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INFO GATHERING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740580" y="1198934"/>
            <a:ext cx="4806841" cy="3785387"/>
          </a:xfrm>
          <a:custGeom>
            <a:avLst/>
            <a:gdLst/>
            <a:ahLst/>
            <a:cxnLst/>
            <a:rect r="r" b="b" t="t" l="l"/>
            <a:pathLst>
              <a:path h="3785387" w="4806841">
                <a:moveTo>
                  <a:pt x="0" y="0"/>
                </a:moveTo>
                <a:lnTo>
                  <a:pt x="4806840" y="0"/>
                </a:lnTo>
                <a:lnTo>
                  <a:pt x="4806840" y="3785387"/>
                </a:lnTo>
                <a:lnTo>
                  <a:pt x="0" y="37853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974543" y="6595335"/>
            <a:ext cx="1033891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1279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@GENERAL ZODX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446016" y="7599675"/>
            <a:ext cx="3395968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376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START SLIDE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488106" y="9595504"/>
            <a:ext cx="402082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6856" y="9595504"/>
            <a:ext cx="1871430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8" tooltip="https://zodfromdeepweb.com"/>
              </a:rPr>
              <a:t>ZODFROMDEEPWEB.COM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8610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2179624"/>
            <a:ext cx="7937971" cy="5927751"/>
            <a:chOff x="0" y="0"/>
            <a:chExt cx="10583961" cy="7903668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3316" t="3979" r="16928" b="6683"/>
            <a:stretch>
              <a:fillRect/>
            </a:stretch>
          </p:blipFill>
          <p:spPr>
            <a:xfrm flipH="false" flipV="false">
              <a:off x="0" y="0"/>
              <a:ext cx="10583961" cy="7903668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6468814" y="5179866"/>
            <a:ext cx="2938314" cy="2194212"/>
            <a:chOff x="0" y="0"/>
            <a:chExt cx="2090659" cy="15612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90659" cy="1561218"/>
            </a:xfrm>
            <a:custGeom>
              <a:avLst/>
              <a:gdLst/>
              <a:ahLst/>
              <a:cxnLst/>
              <a:rect r="r" b="b" t="t" l="l"/>
              <a:pathLst>
                <a:path h="1561218" w="2090659">
                  <a:moveTo>
                    <a:pt x="0" y="0"/>
                  </a:moveTo>
                  <a:lnTo>
                    <a:pt x="2090659" y="0"/>
                  </a:lnTo>
                  <a:lnTo>
                    <a:pt x="2090659" y="1561218"/>
                  </a:lnTo>
                  <a:lnTo>
                    <a:pt x="0" y="1561218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090659" cy="15897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88106" y="9595504"/>
            <a:ext cx="402082" cy="19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0" y="6548209"/>
            <a:ext cx="782032" cy="3118333"/>
            <a:chOff x="0" y="0"/>
            <a:chExt cx="556429" cy="221874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670331" y="1992412"/>
            <a:ext cx="6588969" cy="353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WHOIS and DNS Analysis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</a:p>
          <a:p>
            <a:pPr algn="l">
              <a:lnSpc>
                <a:spcPts val="7000"/>
              </a:lnSpc>
              <a:spcBef>
                <a:spcPct val="0"/>
              </a:spcBef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10670331" y="4052708"/>
            <a:ext cx="1618141" cy="99952"/>
            <a:chOff x="0" y="0"/>
            <a:chExt cx="1151334" cy="7111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51334" cy="71118"/>
            </a:xfrm>
            <a:custGeom>
              <a:avLst/>
              <a:gdLst/>
              <a:ahLst/>
              <a:cxnLst/>
              <a:rect r="r" b="b" t="t" l="l"/>
              <a:pathLst>
                <a:path h="71118" w="1151334">
                  <a:moveTo>
                    <a:pt x="0" y="0"/>
                  </a:moveTo>
                  <a:lnTo>
                    <a:pt x="1151334" y="0"/>
                  </a:lnTo>
                  <a:lnTo>
                    <a:pt x="1151334" y="71118"/>
                  </a:lnTo>
                  <a:lnTo>
                    <a:pt x="0" y="71118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151334" cy="9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670331" y="4548847"/>
            <a:ext cx="6739850" cy="4650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832" indent="-192416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 WHOIS lookups to get domain registration details.</a:t>
            </a:r>
          </a:p>
          <a:p>
            <a:pPr algn="l" marL="384832" indent="-192416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Analyze DNS records to understand domain configurations.</a:t>
            </a:r>
          </a:p>
          <a:p>
            <a:pPr algn="l" marL="384832" indent="-192416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Perform email lookups to gather information about email addresses.</a:t>
            </a:r>
          </a:p>
          <a:p>
            <a:pPr algn="l" marL="384832" indent="-192416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whois command to get domain details.</a:t>
            </a:r>
          </a:p>
          <a:p>
            <a:pPr algn="l" marL="384832" indent="-192416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ICANN's lookup service: https://lookup.icann.org/</a:t>
            </a:r>
          </a:p>
          <a:p>
            <a:pPr algn="l" marL="384832" indent="-192416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dig command for DNS queries.</a:t>
            </a:r>
          </a:p>
          <a:p>
            <a:pPr algn="l" marL="384832" indent="-192416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nslookup -type=TXT &lt;domain&gt; command for DNS TXT records.</a:t>
            </a:r>
          </a:p>
          <a:p>
            <a:pPr algn="l" marL="384832" indent="-192416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Utilize tools like mxtoolbox.com for DNS and email server testing.</a:t>
            </a:r>
          </a:p>
          <a:p>
            <a:pPr algn="l" marL="384832" indent="-192416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Understand TTL (Time to Live) in DNS records.</a:t>
            </a:r>
          </a:p>
          <a:p>
            <a:pPr algn="l" marL="384832" indent="-192416" lvl="1">
              <a:lnSpc>
                <a:spcPts val="2495"/>
              </a:lnSpc>
              <a:buFont typeface="Arial"/>
              <a:buChar char="•"/>
            </a:pPr>
            <a:r>
              <a:rPr lang="en-US" sz="178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The Harvester tool for gathering emails and subdomains: theHarvester -d example.com --source google</a:t>
            </a:r>
          </a:p>
          <a:p>
            <a:pPr algn="l">
              <a:lnSpc>
                <a:spcPts val="2495"/>
              </a:lnSpc>
              <a:spcBef>
                <a:spcPct val="0"/>
              </a:spcBef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6468814" y="5512905"/>
            <a:ext cx="2938314" cy="1005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1"/>
              </a:lnSpc>
              <a:spcBef>
                <a:spcPct val="0"/>
              </a:spcBef>
            </a:pPr>
            <a:r>
              <a:rPr lang="en-US" sz="5786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Tools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468814" y="6510386"/>
            <a:ext cx="2938314" cy="38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3"/>
              </a:lnSpc>
              <a:spcBef>
                <a:spcPct val="0"/>
              </a:spcBef>
            </a:pPr>
            <a:r>
              <a:rPr lang="en-US" sz="2352">
                <a:solidFill>
                  <a:srgbClr val="121212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and Sites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08488" y="545412"/>
            <a:ext cx="1871430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4" tooltip="https://zodfromdeepweb.com"/>
              </a:rPr>
              <a:t>ZODFROMDEEPWEB.COM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72161" y="395139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488106" y="9595504"/>
            <a:ext cx="402082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3686739" y="0"/>
            <a:ext cx="4601261" cy="7702881"/>
            <a:chOff x="0" y="0"/>
            <a:chExt cx="3273873" cy="548072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73873" cy="5480727"/>
            </a:xfrm>
            <a:custGeom>
              <a:avLst/>
              <a:gdLst/>
              <a:ahLst/>
              <a:cxnLst/>
              <a:rect r="r" b="b" t="t" l="l"/>
              <a:pathLst>
                <a:path h="5480727" w="3273873">
                  <a:moveTo>
                    <a:pt x="0" y="0"/>
                  </a:moveTo>
                  <a:lnTo>
                    <a:pt x="3273873" y="0"/>
                  </a:lnTo>
                  <a:lnTo>
                    <a:pt x="3273873" y="5480727"/>
                  </a:lnTo>
                  <a:lnTo>
                    <a:pt x="0" y="5480727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3273873" cy="550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00814" y="1731709"/>
            <a:ext cx="5971851" cy="4915002"/>
            <a:chOff x="0" y="0"/>
            <a:chExt cx="7962468" cy="6553336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/>
            <a:srcRect l="9448" t="0" r="9448" b="0"/>
            <a:stretch>
              <a:fillRect/>
            </a:stretch>
          </p:blipFill>
          <p:spPr>
            <a:xfrm flipH="false" flipV="false">
              <a:off x="0" y="0"/>
              <a:ext cx="7962468" cy="6553336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10700814" y="6850470"/>
            <a:ext cx="5971851" cy="1704821"/>
            <a:chOff x="0" y="0"/>
            <a:chExt cx="7962468" cy="2273094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/>
            <a:srcRect l="0" t="29681" r="0" b="27469"/>
            <a:stretch>
              <a:fillRect/>
            </a:stretch>
          </p:blipFill>
          <p:spPr>
            <a:xfrm flipH="false" flipV="false">
              <a:off x="0" y="0"/>
              <a:ext cx="7962468" cy="2273094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10309798" y="1276167"/>
            <a:ext cx="782032" cy="3118333"/>
            <a:chOff x="0" y="0"/>
            <a:chExt cx="556429" cy="221874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944265" y="1698059"/>
            <a:ext cx="6922007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WHOIS and DNS Analysis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960542" y="3851440"/>
            <a:ext cx="1618141" cy="99952"/>
            <a:chOff x="0" y="0"/>
            <a:chExt cx="1151334" cy="7111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51334" cy="71118"/>
            </a:xfrm>
            <a:custGeom>
              <a:avLst/>
              <a:gdLst/>
              <a:ahLst/>
              <a:cxnLst/>
              <a:rect r="r" b="b" t="t" l="l"/>
              <a:pathLst>
                <a:path h="71118" w="1151334">
                  <a:moveTo>
                    <a:pt x="0" y="0"/>
                  </a:moveTo>
                  <a:lnTo>
                    <a:pt x="1151334" y="0"/>
                  </a:lnTo>
                  <a:lnTo>
                    <a:pt x="1151334" y="71118"/>
                  </a:lnTo>
                  <a:lnTo>
                    <a:pt x="0" y="71118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1151334" cy="9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915945" y="4138603"/>
            <a:ext cx="1707108" cy="995813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960542" y="5277907"/>
            <a:ext cx="1422590" cy="271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6"/>
              </a:lnSpc>
              <a:spcBef>
                <a:spcPct val="0"/>
              </a:spcBef>
            </a:pPr>
            <a:r>
              <a:rPr lang="en-US" sz="160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System 01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016019" y="4138603"/>
            <a:ext cx="1707108" cy="995813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4060616" y="5285088"/>
            <a:ext cx="1422590" cy="271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6"/>
              </a:lnSpc>
              <a:spcBef>
                <a:spcPct val="0"/>
              </a:spcBef>
            </a:pPr>
            <a:r>
              <a:rPr lang="en-US" sz="160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System 02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114884" y="4138603"/>
            <a:ext cx="1707108" cy="995813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6159481" y="5220757"/>
            <a:ext cx="1422590" cy="271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6"/>
              </a:lnSpc>
              <a:spcBef>
                <a:spcPct val="0"/>
              </a:spcBef>
            </a:pPr>
            <a:r>
              <a:rPr lang="en-US" sz="160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System 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96436" y="5520869"/>
            <a:ext cx="6922007" cy="469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Explore hunter.io f</a:t>
            </a: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or email gathering (premium).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subdomainfinder.c99.nl for subdomain discovery.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Utilize amass for subdomain enumeration.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Install clearbit Chrome extension for additional information gathering.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reverse email lookup sites like pipl.com and spokeo.com.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Note that author details are often saved in the metadata of PDFs and Word documents.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Extract metadata with exiftool.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foca-cli for metadata extraction.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Check metadata at metadata2go.com.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Analyze files for viruses at virustotal.com.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Learn that macros can be embedded in PDFs and DOCX files.</a:t>
            </a:r>
          </a:p>
          <a:p>
            <a:pPr algn="l">
              <a:lnSpc>
                <a:spcPts val="2519"/>
              </a:lnSpc>
              <a:spcBef>
                <a:spcPct val="0"/>
              </a:spcBef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508488" y="545412"/>
            <a:ext cx="1871430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8" tooltip="https://zodfromdeepweb.com"/>
              </a:rPr>
              <a:t>ZODFROMDEEPWEB.COM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00079" y="6275909"/>
            <a:ext cx="14387921" cy="4011091"/>
            <a:chOff x="0" y="0"/>
            <a:chExt cx="19183895" cy="534812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25405" r="0" b="32750"/>
            <a:stretch>
              <a:fillRect/>
            </a:stretch>
          </p:blipFill>
          <p:spPr>
            <a:xfrm flipH="false" flipV="false">
              <a:off x="0" y="0"/>
              <a:ext cx="19183895" cy="534812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488106" y="363496"/>
            <a:ext cx="402082" cy="40208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6275909"/>
            <a:ext cx="4011091" cy="401109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6030399" y="456026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88106" y="456026"/>
            <a:ext cx="402082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grpSp>
        <p:nvGrpSpPr>
          <p:cNvPr name="Group 13" id="13"/>
          <p:cNvGrpSpPr/>
          <p:nvPr/>
        </p:nvGrpSpPr>
        <p:grpSpPr>
          <a:xfrm rot="-5400000">
            <a:off x="16337817" y="4716742"/>
            <a:ext cx="782032" cy="3118333"/>
            <a:chOff x="0" y="0"/>
            <a:chExt cx="556429" cy="221874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844841" y="1714881"/>
            <a:ext cx="6588969" cy="353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DNS Enumeration</a:t>
            </a:r>
          </a:p>
          <a:p>
            <a:pPr algn="l" marL="1079501" indent="-539750" lvl="1">
              <a:lnSpc>
                <a:spcPts val="7000"/>
              </a:lnSpc>
              <a:buFont typeface="Arial"/>
              <a:buChar char="•"/>
            </a:pPr>
          </a:p>
          <a:p>
            <a:pPr algn="l">
              <a:lnSpc>
                <a:spcPts val="7000"/>
              </a:lnSpc>
              <a:spcBef>
                <a:spcPct val="0"/>
              </a:spcBef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844841" y="3775177"/>
            <a:ext cx="1618141" cy="99952"/>
            <a:chOff x="0" y="0"/>
            <a:chExt cx="1151334" cy="711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51334" cy="71118"/>
            </a:xfrm>
            <a:custGeom>
              <a:avLst/>
              <a:gdLst/>
              <a:ahLst/>
              <a:cxnLst/>
              <a:rect r="r" b="b" t="t" l="l"/>
              <a:pathLst>
                <a:path h="71118" w="1151334">
                  <a:moveTo>
                    <a:pt x="0" y="0"/>
                  </a:moveTo>
                  <a:lnTo>
                    <a:pt x="1151334" y="0"/>
                  </a:lnTo>
                  <a:lnTo>
                    <a:pt x="1151334" y="71118"/>
                  </a:lnTo>
                  <a:lnTo>
                    <a:pt x="0" y="71118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1151334" cy="9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485310" y="1791081"/>
            <a:ext cx="6243524" cy="1323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Virus Detection Methods: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Signature-Based detection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Behavior-Based detection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  <p:grpSp>
        <p:nvGrpSpPr>
          <p:cNvPr name="Group 21" id="21"/>
          <p:cNvGrpSpPr/>
          <p:nvPr/>
        </p:nvGrpSpPr>
        <p:grpSpPr>
          <a:xfrm rot="0">
            <a:off x="10485310" y="3803759"/>
            <a:ext cx="146038" cy="142149"/>
            <a:chOff x="0" y="0"/>
            <a:chExt cx="150670" cy="14665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0670" cy="146657"/>
            </a:xfrm>
            <a:custGeom>
              <a:avLst/>
              <a:gdLst/>
              <a:ahLst/>
              <a:cxnLst/>
              <a:rect r="r" b="b" t="t" l="l"/>
              <a:pathLst>
                <a:path h="146657" w="150670">
                  <a:moveTo>
                    <a:pt x="0" y="0"/>
                  </a:moveTo>
                  <a:lnTo>
                    <a:pt x="150670" y="0"/>
                  </a:lnTo>
                  <a:lnTo>
                    <a:pt x="150670" y="146657"/>
                  </a:lnTo>
                  <a:lnTo>
                    <a:pt x="0" y="146657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50670" cy="203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788084" y="3728502"/>
            <a:ext cx="2169156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URL path traversal vulnerabilities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485310" y="4560794"/>
            <a:ext cx="146038" cy="142149"/>
            <a:chOff x="0" y="0"/>
            <a:chExt cx="150670" cy="14665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0670" cy="146657"/>
            </a:xfrm>
            <a:custGeom>
              <a:avLst/>
              <a:gdLst/>
              <a:ahLst/>
              <a:cxnLst/>
              <a:rect r="r" b="b" t="t" l="l"/>
              <a:pathLst>
                <a:path h="146657" w="150670">
                  <a:moveTo>
                    <a:pt x="0" y="0"/>
                  </a:moveTo>
                  <a:lnTo>
                    <a:pt x="150670" y="0"/>
                  </a:lnTo>
                  <a:lnTo>
                    <a:pt x="150670" y="146657"/>
                  </a:lnTo>
                  <a:lnTo>
                    <a:pt x="0" y="146657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50670" cy="203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0788084" y="4485538"/>
            <a:ext cx="2169156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NMAP Commands/Add-Ons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</p:txBody>
      </p:sp>
      <p:grpSp>
        <p:nvGrpSpPr>
          <p:cNvPr name="Group 29" id="29"/>
          <p:cNvGrpSpPr/>
          <p:nvPr/>
        </p:nvGrpSpPr>
        <p:grpSpPr>
          <a:xfrm rot="0">
            <a:off x="13344025" y="3803759"/>
            <a:ext cx="146038" cy="142149"/>
            <a:chOff x="0" y="0"/>
            <a:chExt cx="150670" cy="14665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50670" cy="146657"/>
            </a:xfrm>
            <a:custGeom>
              <a:avLst/>
              <a:gdLst/>
              <a:ahLst/>
              <a:cxnLst/>
              <a:rect r="r" b="b" t="t" l="l"/>
              <a:pathLst>
                <a:path h="146657" w="150670">
                  <a:moveTo>
                    <a:pt x="0" y="0"/>
                  </a:moveTo>
                  <a:lnTo>
                    <a:pt x="150670" y="0"/>
                  </a:lnTo>
                  <a:lnTo>
                    <a:pt x="150670" y="146657"/>
                  </a:lnTo>
                  <a:lnTo>
                    <a:pt x="0" y="146657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150670" cy="203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13646800" y="3728502"/>
            <a:ext cx="2159631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Banner grabbing using netcat, wget, or curl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3344025" y="4560794"/>
            <a:ext cx="146038" cy="142149"/>
            <a:chOff x="0" y="0"/>
            <a:chExt cx="150670" cy="14665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50670" cy="146657"/>
            </a:xfrm>
            <a:custGeom>
              <a:avLst/>
              <a:gdLst/>
              <a:ahLst/>
              <a:cxnLst/>
              <a:rect r="r" b="b" t="t" l="l"/>
              <a:pathLst>
                <a:path h="146657" w="150670">
                  <a:moveTo>
                    <a:pt x="0" y="0"/>
                  </a:moveTo>
                  <a:lnTo>
                    <a:pt x="150670" y="0"/>
                  </a:lnTo>
                  <a:lnTo>
                    <a:pt x="150670" y="146657"/>
                  </a:lnTo>
                  <a:lnTo>
                    <a:pt x="0" y="146657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57150"/>
              <a:ext cx="150670" cy="203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3646800" y="4485538"/>
            <a:ext cx="2169156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OSINT and Metadata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Analysis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40617" y="7427051"/>
            <a:ext cx="2329858" cy="2748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280671" indent="-140336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Understand the different DNS record types: A, MX, NS, TXT</a:t>
            </a:r>
          </a:p>
          <a:p>
            <a:pPr algn="ctr" marL="280671" indent="-140336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Use tools like dnsenum, dnsrecon, and fierce for DNS enumeration.</a:t>
            </a:r>
          </a:p>
          <a:p>
            <a:pPr algn="ctr" marL="280671" indent="-140336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Subdomain enumeration tools include sublist3r and amass.</a:t>
            </a:r>
          </a:p>
          <a:p>
            <a:pPr algn="ctr" marL="280671" indent="-140336" lvl="1">
              <a:lnSpc>
                <a:spcPts val="1820"/>
              </a:lnSpc>
              <a:buFont typeface="Arial"/>
              <a:buChar char="•"/>
            </a:pPr>
            <a:r>
              <a:rPr lang="en-US" sz="1300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FQDN (Fully Qualified Domain Name) concept.</a:t>
            </a:r>
          </a:p>
          <a:p>
            <a:pPr algn="ctr">
              <a:lnSpc>
                <a:spcPts val="1820"/>
              </a:lnSpc>
              <a:spcBef>
                <a:spcPct val="0"/>
              </a:spcBef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785107" y="6737557"/>
            <a:ext cx="2440877" cy="42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Motives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08488" y="545412"/>
            <a:ext cx="1871430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4" tooltip="https://zodfromdeepweb.com"/>
              </a:rPr>
              <a:t>ZODFROMDEEPWEB.COM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485310" y="3214115"/>
            <a:ext cx="6243524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Additional Topics Covered: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8610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68700" y="1835375"/>
            <a:ext cx="3308125" cy="3308125"/>
            <a:chOff x="0" y="0"/>
            <a:chExt cx="4410833" cy="441083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19623" t="5333" r="17186" b="0"/>
            <a:stretch>
              <a:fillRect/>
            </a:stretch>
          </p:blipFill>
          <p:spPr>
            <a:xfrm flipH="false" flipV="false">
              <a:off x="0" y="0"/>
              <a:ext cx="4410833" cy="4410833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768700" y="5143500"/>
            <a:ext cx="3308125" cy="33081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50367" y="9595504"/>
            <a:ext cx="2775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076825" y="1835375"/>
            <a:ext cx="3308125" cy="3308125"/>
            <a:chOff x="0" y="0"/>
            <a:chExt cx="4410833" cy="4410833"/>
          </a:xfrm>
        </p:grpSpPr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4"/>
            <a:srcRect l="33333" t="0" r="0" b="0"/>
            <a:stretch>
              <a:fillRect/>
            </a:stretch>
          </p:blipFill>
          <p:spPr>
            <a:xfrm flipH="false" flipV="false">
              <a:off x="0" y="0"/>
              <a:ext cx="4410833" cy="4410833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5076825" y="5143500"/>
            <a:ext cx="3308125" cy="3308125"/>
            <a:chOff x="0" y="0"/>
            <a:chExt cx="4410833" cy="4410833"/>
          </a:xfrm>
        </p:grpSpPr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5"/>
            <a:srcRect l="6911" t="0" r="26421" b="0"/>
            <a:stretch>
              <a:fillRect/>
            </a:stretch>
          </p:blipFill>
          <p:spPr>
            <a:xfrm flipH="false" flipV="false">
              <a:off x="0" y="0"/>
              <a:ext cx="4410833" cy="4410833"/>
            </a:xfrm>
            <a:prstGeom prst="rect">
              <a:avLst/>
            </a:prstGeom>
          </p:spPr>
        </p:pic>
      </p:grpSp>
      <p:grpSp>
        <p:nvGrpSpPr>
          <p:cNvPr name="Group 18" id="18"/>
          <p:cNvGrpSpPr/>
          <p:nvPr/>
        </p:nvGrpSpPr>
        <p:grpSpPr>
          <a:xfrm rot="0">
            <a:off x="7993934" y="0"/>
            <a:ext cx="782032" cy="3118333"/>
            <a:chOff x="0" y="0"/>
            <a:chExt cx="556429" cy="221874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56429" cy="2218746"/>
            </a:xfrm>
            <a:custGeom>
              <a:avLst/>
              <a:gdLst/>
              <a:ahLst/>
              <a:cxnLst/>
              <a:rect r="r" b="b" t="t" l="l"/>
              <a:pathLst>
                <a:path h="2218746" w="556429">
                  <a:moveTo>
                    <a:pt x="0" y="0"/>
                  </a:moveTo>
                  <a:lnTo>
                    <a:pt x="556429" y="0"/>
                  </a:lnTo>
                  <a:lnTo>
                    <a:pt x="556429" y="2218746"/>
                  </a:lnTo>
                  <a:lnTo>
                    <a:pt x="0" y="2218746"/>
                  </a:lnTo>
                  <a:close/>
                </a:path>
              </a:pathLst>
            </a:custGeom>
            <a:solidFill>
              <a:srgbClr val="ABDB2A">
                <a:alpha val="74902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556429" cy="2247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131321" y="1721075"/>
            <a:ext cx="6588969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Additional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Tools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131321" y="3781371"/>
            <a:ext cx="1618141" cy="99952"/>
            <a:chOff x="0" y="0"/>
            <a:chExt cx="1151334" cy="7111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51334" cy="71118"/>
            </a:xfrm>
            <a:custGeom>
              <a:avLst/>
              <a:gdLst/>
              <a:ahLst/>
              <a:cxnLst/>
              <a:rect r="r" b="b" t="t" l="l"/>
              <a:pathLst>
                <a:path h="71118" w="1151334">
                  <a:moveTo>
                    <a:pt x="0" y="0"/>
                  </a:moveTo>
                  <a:lnTo>
                    <a:pt x="1151334" y="0"/>
                  </a:lnTo>
                  <a:lnTo>
                    <a:pt x="1151334" y="71118"/>
                  </a:lnTo>
                  <a:lnTo>
                    <a:pt x="0" y="71118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28575"/>
              <a:ext cx="1151334" cy="99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2243882" y="5909058"/>
            <a:ext cx="2357761" cy="1333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55"/>
              </a:lnSpc>
              <a:spcBef>
                <a:spcPct val="0"/>
              </a:spcBef>
            </a:pPr>
            <a:r>
              <a:rPr lang="en-US" sz="7753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Kali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43882" y="7145889"/>
            <a:ext cx="2357761" cy="387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93"/>
              </a:lnSpc>
              <a:spcBef>
                <a:spcPct val="0"/>
              </a:spcBef>
            </a:pPr>
            <a:r>
              <a:rPr lang="en-US" sz="2352">
                <a:solidFill>
                  <a:srgbClr val="121212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Additional Tools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0131321" y="4749594"/>
            <a:ext cx="738805" cy="738805"/>
            <a:chOff x="0" y="0"/>
            <a:chExt cx="1913890" cy="191389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DB2A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0131321" y="4909757"/>
            <a:ext cx="738805" cy="3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sz="2041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294787" y="4721019"/>
            <a:ext cx="5425503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Metadata extraction: 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Metagoofil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exiv2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exifprobe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0131321" y="6273211"/>
            <a:ext cx="738805" cy="738805"/>
            <a:chOff x="0" y="0"/>
            <a:chExt cx="1913890" cy="191389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DB2A"/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10131321" y="6433374"/>
            <a:ext cx="738805" cy="3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sz="2041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94787" y="6244636"/>
            <a:ext cx="5425503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OSINT: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Maltego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Recon-Ng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Tin Eye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0131321" y="7796828"/>
            <a:ext cx="738805" cy="738805"/>
            <a:chOff x="0" y="0"/>
            <a:chExt cx="1913890" cy="191389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ABDB2A"/>
            </a:solid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0131321" y="7956991"/>
            <a:ext cx="738805" cy="35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7"/>
              </a:lnSpc>
              <a:spcBef>
                <a:spcPct val="0"/>
              </a:spcBef>
            </a:pPr>
            <a:r>
              <a:rPr lang="en-US" sz="2041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294787" y="7768253"/>
            <a:ext cx="5425503" cy="1240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DNS Analysis: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WpScan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Hydra</a:t>
            </a:r>
          </a:p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Nikto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08488" y="545412"/>
            <a:ext cx="1871430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6" tooltip="https://zodfromdeepweb.com"/>
              </a:rPr>
              <a:t>ZODFROMDEEPWEB.COM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12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86100" y="51435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2409315"/>
            <a:ext cx="18288000" cy="5468370"/>
            <a:chOff x="0" y="0"/>
            <a:chExt cx="24384000" cy="729116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8891" r="0" b="36227"/>
            <a:stretch>
              <a:fillRect/>
            </a:stretch>
          </p:blipFill>
          <p:spPr>
            <a:xfrm flipH="false" flipV="false">
              <a:off x="0" y="0"/>
              <a:ext cx="24384000" cy="729116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2126403" y="3511440"/>
            <a:ext cx="14035194" cy="3264119"/>
            <a:chOff x="0" y="0"/>
            <a:chExt cx="3448420" cy="8019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48421" cy="801988"/>
            </a:xfrm>
            <a:custGeom>
              <a:avLst/>
              <a:gdLst/>
              <a:ahLst/>
              <a:cxnLst/>
              <a:rect r="r" b="b" t="t" l="l"/>
              <a:pathLst>
                <a:path h="801988" w="3448421">
                  <a:moveTo>
                    <a:pt x="0" y="0"/>
                  </a:moveTo>
                  <a:lnTo>
                    <a:pt x="3448421" y="0"/>
                  </a:lnTo>
                  <a:lnTo>
                    <a:pt x="3448421" y="801988"/>
                  </a:lnTo>
                  <a:lnTo>
                    <a:pt x="0" y="801988"/>
                  </a:lnTo>
                  <a:close/>
                </a:path>
              </a:pathLst>
            </a:custGeom>
            <a:solidFill>
              <a:srgbClr val="ABDB2A">
                <a:alpha val="8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3448420" cy="830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488106" y="9502973"/>
            <a:ext cx="402082" cy="40208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ABDB2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6030399" y="9595504"/>
            <a:ext cx="1379782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655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SLIDE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488106" y="9595504"/>
            <a:ext cx="402082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2121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6403" y="3835793"/>
            <a:ext cx="14035194" cy="199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307"/>
              </a:lnSpc>
              <a:spcBef>
                <a:spcPct val="0"/>
              </a:spcBef>
            </a:pPr>
            <a:r>
              <a:rPr lang="en-US" sz="11648">
                <a:solidFill>
                  <a:srgbClr val="121212"/>
                </a:solidFill>
                <a:latin typeface="HK Modular"/>
                <a:ea typeface="HK Modular"/>
                <a:cs typeface="HK Modular"/>
                <a:sym typeface="HK Modular"/>
              </a:rPr>
              <a:t>Thank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74543" y="5835297"/>
            <a:ext cx="1033891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spc="1279">
                <a:solidFill>
                  <a:srgbClr val="121212"/>
                </a:solidFill>
                <a:latin typeface="Open Sans"/>
                <a:ea typeface="Open Sans"/>
                <a:cs typeface="Open Sans"/>
                <a:sym typeface="Open Sans"/>
              </a:rPr>
              <a:t>@GENERAL ZODX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8488" y="545412"/>
            <a:ext cx="1871430" cy="198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4" tooltip="https://zodfromdeepweb.com"/>
              </a:rPr>
              <a:t>ZODFROMDEEPWEB.COM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DAGMBkwRcUE</dc:identifier>
  <dcterms:modified xsi:type="dcterms:W3CDTF">2011-08-01T06:04:30Z</dcterms:modified>
  <cp:revision>1</cp:revision>
  <dc:title>Black Green Tech Programmer Presentation</dc:title>
</cp:coreProperties>
</file>